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57" r:id="rId6"/>
    <p:sldId id="268" r:id="rId7"/>
    <p:sldId id="270" r:id="rId8"/>
    <p:sldId id="262" r:id="rId9"/>
    <p:sldId id="263" r:id="rId10"/>
    <p:sldId id="272" r:id="rId11"/>
    <p:sldId id="265" r:id="rId12"/>
    <p:sldId id="266" r:id="rId13"/>
    <p:sldId id="267" r:id="rId14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D04D-3EF7-4DD6-98C0-4604BC4D4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D1531-8177-44A4-9599-9A010580E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F9866-2BBC-4F1D-806A-0E557B95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15BB2-DC08-49B3-9785-A868CF69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DE653-0305-4455-BCE4-0D141FAC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39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C4CF-65B2-46C5-A2C9-4A3C234A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584DF-0004-4BCE-ABF4-47ACBB4FB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330E-26B8-4FC4-B5D9-DE1A2C96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A74E-35F3-4965-BE76-1C268E9D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E085B-86DB-4D67-B276-8C00AF96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1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06977-46F9-43D9-A799-5E27F8A5C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9B721-CB90-4135-84E0-4D8260802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3C0C7-4974-498C-8EB5-720D597E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C3DB3-10F9-47F6-BDC7-F750EDAA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71F9-5BD0-4D8C-A229-A9336B7D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5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3519-2265-411E-BACF-A44E93D3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81DC-1041-417A-BBDC-13BC8A57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B8EF7-5B2F-40EB-B53D-9F72B296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17EE-C15C-4E27-B307-B5AE2245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08A6-2B75-4DBF-9BD8-2D1C1B75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B5FD-5038-47A6-8252-A4AE6CC2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46C99-DE9D-4591-870F-0B636FCB5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9EDF4-6A3B-47D9-87D4-3854BACF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395F-997B-4B9D-A20C-DEAE1CFF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53CC-B864-44F7-BAB5-890672E1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6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D1E0-99C8-4B5D-A238-3629036C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FB8EA-A183-4220-B0F6-B5063BB8C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DECD-9681-405A-8314-2B865BE27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00D6F-E545-4B0C-884C-E692D606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F6C80-CE96-4BBA-8CC9-CFD4A26F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02D89-693C-418A-A684-FE5A7827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120B-00B7-4902-A968-CF2DC1EB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33915-C60E-4D75-B67E-2BF0A605E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B36E0-5B3C-440A-9DEC-1D9419C51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99F6D-DAAA-4CD1-BD8D-E51A500D7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AB91D-0C1D-435F-9071-CFE201CA2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A73D1-C8E4-405E-A325-F33B824B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172E2-D1EE-4428-A897-20E95459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1CFD2-6B28-411D-84AA-F370C3BE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39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7998-A658-4DD4-A840-0A87AC9F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0E5A8-C19F-4CB0-9DDA-DDD83FD9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5CDC6-69A1-4CAD-91FD-769FCE33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D54A8-6FEF-40BB-BB67-A393DF2C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8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0679B-3605-4222-805A-87E2E65C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ABD2D-2E43-4B9D-8B86-C1BC114D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A26C1-7B9E-4600-B2DD-FD9A5639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0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BD29-FFE3-4701-9E8F-BAE55896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A974-666E-42A0-B95E-905306FB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F0AA6-0D83-4823-B624-EE8E15C77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3F618-7BDB-4280-8ECE-ED40861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F35E0-4107-435A-B7F4-716F62C7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9687B-98FA-41D9-971F-F0D47DF4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03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C0B9-794E-491A-AC00-AB174BCF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20AA3-34B6-4F92-8C08-E9DFD8F00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E0190-6AA4-424C-A5E7-F6CAEC20C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8E017-3B82-4203-A057-FEF5BEDE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8D3C8-3B29-49B5-99BC-0F452B16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83A55-C30F-4A10-B15E-9C2114DB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05F0E-97FB-4A80-AA86-07260256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C129C-D7F2-4AEC-80C7-75F2B93A7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E4CB-9ED0-476A-BF9E-6C550C2DC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794A-8C9F-4635-BD52-60365DA0DE2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4A0B8-5833-46B9-99D0-E161CFD83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2802-A237-4369-A71C-092499AFE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87C7-96D5-4282-85CB-D52BE06AF2F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CB55A-C462-4591-819B-B7DC67BCC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Social Partner Agreement on digitalisation </a:t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A6389-D018-423F-A270-587DB07CF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 err="1"/>
              <a:t>Eurocadres</a:t>
            </a:r>
            <a:r>
              <a:rPr lang="en-GB" dirty="0"/>
              <a:t> conference, 20-21 October 2022, Paris</a:t>
            </a:r>
          </a:p>
          <a:p>
            <a:pPr algn="l"/>
            <a:r>
              <a:rPr lang="en-GB" dirty="0"/>
              <a:t>Digitalisation on the EU agenda: What is the impact in the workplace? </a:t>
            </a:r>
          </a:p>
          <a:p>
            <a:pPr algn="l"/>
            <a:r>
              <a:rPr lang="en-GB" dirty="0"/>
              <a:t>As part of the EU project: Social partners’ framework agreement on digitalisation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85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4AD8E-A808-445D-A916-11FC1E46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/>
              </a:rPr>
              <a:t>Artificial intelligence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20B5-4AC7-4A10-BE57-A1784D44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1" y="95693"/>
            <a:ext cx="7804987" cy="6443219"/>
          </a:xfrm>
        </p:spPr>
        <p:txBody>
          <a:bodyPr anchor="ctr">
            <a:normAutofit fontScale="25000" lnSpcReduction="20000"/>
          </a:bodyPr>
          <a:lstStyle/>
          <a:p>
            <a:pPr lvl="0"/>
            <a:endParaRPr lang="en-US" sz="6400" dirty="0"/>
          </a:p>
          <a:p>
            <a:pPr lvl="0"/>
            <a:r>
              <a:rPr lang="en-US" sz="8000" dirty="0"/>
              <a:t>A tool to serve the common good, improve quality of working conditions and public services and support meaningful work.</a:t>
            </a:r>
          </a:p>
          <a:p>
            <a:pPr lvl="0"/>
            <a:r>
              <a:rPr lang="en-US" sz="8000" dirty="0"/>
              <a:t>Respect of GDPR</a:t>
            </a:r>
            <a:endParaRPr lang="fr-FR" sz="8000" dirty="0"/>
          </a:p>
          <a:p>
            <a:pPr lvl="0"/>
            <a:r>
              <a:rPr lang="en-US" sz="8000" dirty="0"/>
              <a:t>Workers’ reps closely involved before introduction or deepening of AI systems </a:t>
            </a:r>
          </a:p>
          <a:p>
            <a:pPr lvl="0"/>
            <a:r>
              <a:rPr lang="en-US" sz="8000" dirty="0"/>
              <a:t>cannot replace experience of humans and social and emotional intelligence.</a:t>
            </a:r>
            <a:endParaRPr lang="fr-FR" sz="8000" dirty="0"/>
          </a:p>
          <a:p>
            <a:pPr lvl="0"/>
            <a:r>
              <a:rPr lang="en-US" sz="8000" dirty="0"/>
              <a:t>a "human-in-command" and “human-controlled” approach </a:t>
            </a:r>
          </a:p>
          <a:p>
            <a:pPr lvl="0"/>
            <a:r>
              <a:rPr lang="en-US" sz="8000" dirty="0"/>
              <a:t>option of not accepting a given type of AI at all is always kept open. </a:t>
            </a:r>
          </a:p>
          <a:p>
            <a:pPr lvl="0"/>
            <a:r>
              <a:rPr lang="en-US" sz="8000" dirty="0"/>
              <a:t>the administration has access to the source code of algorithms.</a:t>
            </a:r>
            <a:endParaRPr lang="fr-FR" sz="8000" dirty="0"/>
          </a:p>
          <a:p>
            <a:pPr lvl="0"/>
            <a:r>
              <a:rPr lang="en-US" sz="8000" dirty="0"/>
              <a:t>Assessment with trade unions of safety and inclusiveness of AI </a:t>
            </a:r>
          </a:p>
          <a:p>
            <a:pPr lvl="0"/>
            <a:r>
              <a:rPr lang="en-US" sz="8000" dirty="0"/>
              <a:t>Ban on discrimination against trade union membership and fundamental trade unions rights. </a:t>
            </a:r>
            <a:endParaRPr lang="fr-FR" sz="8000" dirty="0"/>
          </a:p>
          <a:p>
            <a:pPr lvl="0"/>
            <a:r>
              <a:rPr lang="en-US" sz="8000" dirty="0"/>
              <a:t>Job impact assessments in consultation with trade unions, to assess at an early stage whether and which activities will be replaced, and prepare impacted employees. </a:t>
            </a:r>
            <a:endParaRPr lang="fr-FR" sz="8000" dirty="0"/>
          </a:p>
          <a:p>
            <a:pPr lvl="0"/>
            <a:r>
              <a:rPr lang="en-US" sz="8000" dirty="0"/>
              <a:t>requalification in case of jobs threatened by AI. </a:t>
            </a:r>
            <a:endParaRPr lang="fr-FR" sz="8000" dirty="0"/>
          </a:p>
          <a:p>
            <a:pPr lvl="0"/>
            <a:r>
              <a:rPr lang="en-US" sz="8000" dirty="0"/>
              <a:t>Ethical guidelines are elaborated in close consultation of workers and their representatives, addressed to developers, programmers, decision-makers and employees involved in AI systems. </a:t>
            </a:r>
            <a:endParaRPr lang="fr-FR" sz="8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775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E7B8F-F4FB-430D-9F52-7142CD91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/>
              </a:rPr>
              <a:t>Access for users</a:t>
            </a:r>
            <a:br>
              <a:rPr lang="fr-FR">
                <a:solidFill>
                  <a:srgbClr val="FFFFFF"/>
                </a:solidFill>
                <a:effectLst/>
              </a:rPr>
            </a:b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92DF5-504F-457D-A9B8-12E41467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Q</a:t>
            </a:r>
            <a:r>
              <a:rPr lang="en-US" dirty="0">
                <a:effectLst/>
              </a:rPr>
              <a:t>uality of users’ access to the administration is guaranteed </a:t>
            </a:r>
            <a:endParaRPr lang="fr-FR" dirty="0"/>
          </a:p>
          <a:p>
            <a:pPr lvl="0"/>
            <a:r>
              <a:rPr lang="fr-FR" dirty="0"/>
              <a:t>C</a:t>
            </a:r>
            <a:r>
              <a:rPr lang="en-US" dirty="0" err="1">
                <a:effectLst/>
              </a:rPr>
              <a:t>ombination</a:t>
            </a:r>
            <a:r>
              <a:rPr lang="en-US" dirty="0">
                <a:effectLst/>
              </a:rPr>
              <a:t> of physical and online services</a:t>
            </a:r>
            <a:endParaRPr lang="fr-FR" dirty="0">
              <a:effectLst/>
            </a:endParaRPr>
          </a:p>
          <a:p>
            <a:pPr lvl="0"/>
            <a:r>
              <a:rPr lang="en-US" dirty="0">
                <a:effectLst/>
              </a:rPr>
              <a:t> </a:t>
            </a:r>
            <a:r>
              <a:rPr lang="en-US" dirty="0"/>
              <a:t>P</a:t>
            </a:r>
            <a:r>
              <a:rPr lang="en-US" dirty="0">
                <a:effectLst/>
              </a:rPr>
              <a:t>ossibility for the user to have a personal contact (digitalized or in presence)</a:t>
            </a:r>
          </a:p>
          <a:p>
            <a:pPr lvl="0"/>
            <a:r>
              <a:rPr lang="en-US" dirty="0">
                <a:effectLst/>
              </a:rPr>
              <a:t>Protection of users’ data in terms of their rights to information, access, erasure, restriction of processing, data portability, to object and to avoid automated decisions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92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6B1A6-5CB9-4A33-8497-A5399180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153572"/>
            <a:ext cx="3827030" cy="446116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Additional</a:t>
            </a:r>
            <a:r>
              <a:rPr lang="fr-FR" dirty="0">
                <a:solidFill>
                  <a:srgbClr val="FFFFFF"/>
                </a:solidFill>
              </a:rPr>
              <a:t> clauses: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- outsourcing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- job protection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C785-22EF-4C47-A0A7-9107F830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85000" lnSpcReduction="20000"/>
          </a:bodyPr>
          <a:lstStyle/>
          <a:p>
            <a:pPr lvl="0"/>
            <a:r>
              <a:rPr lang="en-US" dirty="0">
                <a:effectLst/>
              </a:rPr>
              <a:t>outsourcing of digitalisation must be strategically</a:t>
            </a:r>
            <a:r>
              <a:rPr lang="en-US" dirty="0"/>
              <a:t>/</a:t>
            </a:r>
            <a:r>
              <a:rPr lang="en-US" dirty="0">
                <a:effectLst/>
              </a:rPr>
              <a:t>technically justified, strictly monitored. </a:t>
            </a:r>
          </a:p>
          <a:p>
            <a:pPr lvl="0"/>
            <a:r>
              <a:rPr lang="en-US" dirty="0"/>
              <a:t>A</a:t>
            </a:r>
            <a:r>
              <a:rPr lang="en-US" dirty="0">
                <a:effectLst/>
              </a:rPr>
              <a:t>lternatives carefully thought out. </a:t>
            </a:r>
            <a:endParaRPr lang="fr-FR" dirty="0">
              <a:effectLst/>
            </a:endParaRPr>
          </a:p>
          <a:p>
            <a:pPr lvl="0"/>
            <a:r>
              <a:rPr lang="en-US" dirty="0"/>
              <a:t>Developing own staff skills to avoid relying on private providers.</a:t>
            </a:r>
            <a:endParaRPr lang="fr-FR" dirty="0">
              <a:effectLst/>
            </a:endParaRPr>
          </a:p>
          <a:p>
            <a:pPr lvl="0"/>
            <a:r>
              <a:rPr lang="en-US" dirty="0"/>
              <a:t>Public c</a:t>
            </a:r>
            <a:r>
              <a:rPr lang="en-US" dirty="0">
                <a:effectLst/>
              </a:rPr>
              <a:t>ontracts are transparent and accessible to all, respect collective agreements.  </a:t>
            </a:r>
            <a:endParaRPr lang="fr-FR" dirty="0">
              <a:effectLst/>
            </a:endParaRPr>
          </a:p>
          <a:p>
            <a:pPr lvl="0"/>
            <a:r>
              <a:rPr lang="en-US" dirty="0"/>
              <a:t>Job losses as last resort measure after reduced working hours and support for transition with another employer and in all events is subject to severance payment  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impact assessment  carried out on a regular basis in close consultation of the trade unions.</a:t>
            </a:r>
            <a:endParaRPr lang="fr-FR" dirty="0">
              <a:effectLst/>
            </a:endParaRPr>
          </a:p>
          <a:p>
            <a:pPr lvl="0"/>
            <a:r>
              <a:rPr lang="en-US" dirty="0">
                <a:effectLst/>
              </a:rPr>
              <a:t> workers and their trade union representatives consulted in good time regarding the consequences of the introduction or deepening of digital tools so that trust in the process can be built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65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367C5-53D3-4433-9905-046E29F3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00" dirty="0" err="1">
                <a:solidFill>
                  <a:srgbClr val="FFFFFF"/>
                </a:solidFill>
              </a:rPr>
              <a:t>Implementation</a:t>
            </a:r>
            <a:endParaRPr lang="fr-FR" sz="3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C3A6-781A-4473-ABC7-6C07CB2E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947568"/>
          </a:xfrm>
        </p:spPr>
        <p:txBody>
          <a:bodyPr anchor="ctr">
            <a:normAutofit fontScale="92500" lnSpcReduction="20000"/>
          </a:bodyPr>
          <a:lstStyle/>
          <a:p>
            <a:r>
              <a:rPr lang="fr-FR" dirty="0"/>
              <a:t> Trade union </a:t>
            </a:r>
            <a:r>
              <a:rPr lang="fr-FR" dirty="0" err="1"/>
              <a:t>wins</a:t>
            </a:r>
            <a:r>
              <a:rPr lang="fr-FR" dirty="0"/>
              <a:t> e.g. on right to consultation or collective </a:t>
            </a:r>
            <a:r>
              <a:rPr lang="fr-FR" dirty="0" err="1"/>
              <a:t>bargaining</a:t>
            </a:r>
            <a:r>
              <a:rPr lang="fr-FR" dirty="0"/>
              <a:t> on </a:t>
            </a:r>
            <a:r>
              <a:rPr lang="fr-FR" dirty="0" err="1"/>
              <a:t>telework</a:t>
            </a:r>
            <a:r>
              <a:rPr lang="fr-FR" dirty="0"/>
              <a:t>, right to </a:t>
            </a:r>
            <a:r>
              <a:rPr lang="fr-FR" dirty="0" err="1"/>
              <a:t>disconnect</a:t>
            </a:r>
            <a:r>
              <a:rPr lang="fr-FR" dirty="0"/>
              <a:t>, OSH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assessments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domestic</a:t>
            </a:r>
            <a:r>
              <a:rPr lang="fr-FR" dirty="0"/>
              <a:t> violence), AI, outsourcing and public </a:t>
            </a:r>
            <a:r>
              <a:rPr lang="fr-FR" dirty="0" err="1"/>
              <a:t>investment</a:t>
            </a:r>
            <a:r>
              <a:rPr lang="fr-FR" dirty="0"/>
              <a:t> in </a:t>
            </a:r>
            <a:r>
              <a:rPr lang="fr-FR" dirty="0" err="1"/>
              <a:t>own</a:t>
            </a:r>
            <a:r>
              <a:rPr lang="fr-FR" dirty="0"/>
              <a:t> staff IT </a:t>
            </a:r>
            <a:r>
              <a:rPr lang="fr-FR" dirty="0" err="1"/>
              <a:t>skills</a:t>
            </a:r>
            <a:endParaRPr lang="fr-FR" dirty="0"/>
          </a:p>
          <a:p>
            <a:r>
              <a:rPr lang="fr-FR" dirty="0"/>
              <a:t>Trade unions’ digital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members</a:t>
            </a:r>
            <a:r>
              <a:rPr lang="fr-FR" dirty="0"/>
              <a:t> and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members</a:t>
            </a:r>
            <a:endParaRPr lang="fr-FR" dirty="0"/>
          </a:p>
          <a:p>
            <a:r>
              <a:rPr lang="fr-FR" dirty="0" err="1"/>
              <a:t>request</a:t>
            </a:r>
            <a:r>
              <a:rPr lang="fr-FR" dirty="0"/>
              <a:t> for the agreement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implementated</a:t>
            </a:r>
            <a:r>
              <a:rPr lang="fr-FR" dirty="0"/>
              <a:t> by a directive sent to the Commission on 6 </a:t>
            </a:r>
            <a:r>
              <a:rPr lang="fr-FR" dirty="0" err="1"/>
              <a:t>October</a:t>
            </a:r>
            <a:r>
              <a:rPr lang="fr-FR" dirty="0"/>
              <a:t> </a:t>
            </a:r>
          </a:p>
          <a:p>
            <a:r>
              <a:rPr lang="en-GB" dirty="0">
                <a:latin typeface="Marianne" panose="02000000000000000000" pitchFamily="2" charset="0"/>
              </a:rPr>
              <a:t>Commission’s full discretion to decide- ongoing social dialogue review</a:t>
            </a:r>
          </a:p>
          <a:p>
            <a:r>
              <a:rPr lang="en-GB" dirty="0">
                <a:latin typeface="Marianne" panose="02000000000000000000" pitchFamily="2" charset="0"/>
              </a:rPr>
              <a:t>Link with cross-sector negotiations on telework and right to disconnect</a:t>
            </a:r>
            <a:endParaRPr lang="en-GB" sz="2800" dirty="0">
              <a:latin typeface="Marianne" panose="02000000000000000000" pitchFamily="2" charset="0"/>
            </a:endParaRPr>
          </a:p>
          <a:p>
            <a:r>
              <a:rPr lang="en-GB" sz="2800" dirty="0">
                <a:latin typeface="Marianne" panose="02000000000000000000" pitchFamily="2" charset="0"/>
              </a:rPr>
              <a:t>Responds to Commission’s pledges to social partners to strike more agreements </a:t>
            </a:r>
          </a:p>
          <a:p>
            <a:r>
              <a:rPr lang="fr-FR" dirty="0" err="1"/>
              <a:t>Already</a:t>
            </a:r>
            <a:r>
              <a:rPr lang="fr-FR" dirty="0"/>
              <a:t> positive impact e.g. </a:t>
            </a:r>
            <a:r>
              <a:rPr lang="fr-FR" dirty="0" err="1"/>
              <a:t>Spanish</a:t>
            </a:r>
            <a:r>
              <a:rPr lang="fr-FR" dirty="0"/>
              <a:t> </a:t>
            </a:r>
            <a:r>
              <a:rPr lang="fr-FR" dirty="0" err="1"/>
              <a:t>legislation</a:t>
            </a:r>
            <a:r>
              <a:rPr lang="fr-FR" dirty="0"/>
              <a:t>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91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01FD2A-0E33-4F22-A3EF-799FC18D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100" b="1" dirty="0">
                <a:solidFill>
                  <a:srgbClr val="FFFFFF"/>
                </a:solidFill>
                <a:latin typeface="Marianne" panose="02000000000000000000" pitchFamily="2" charset="0"/>
              </a:rPr>
              <a:t>Digitalisation agreement : background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A92C-518C-44E5-A93C-CFABE6676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GB" sz="2000" dirty="0">
              <a:latin typeface="Marianne" panose="02000000000000000000" pitchFamily="2" charset="0"/>
            </a:endParaRPr>
          </a:p>
          <a:p>
            <a:r>
              <a:rPr lang="en-GB" sz="2000" dirty="0">
                <a:latin typeface="Marianne" panose="02000000000000000000" pitchFamily="2" charset="0"/>
              </a:rPr>
              <a:t>Social dialogue Committee for central government administrations – SD CCGA </a:t>
            </a:r>
          </a:p>
          <a:p>
            <a:r>
              <a:rPr lang="en-GB" sz="2000" dirty="0">
                <a:latin typeface="Marianne" panose="02000000000000000000" pitchFamily="2" charset="0"/>
              </a:rPr>
              <a:t>Established  in 2010 by the European Commission at the request of the social partners</a:t>
            </a:r>
          </a:p>
          <a:p>
            <a:r>
              <a:rPr lang="en-GB" sz="2000" dirty="0">
                <a:latin typeface="Marianne" panose="02000000000000000000" pitchFamily="2" charset="0"/>
              </a:rPr>
              <a:t> 18 governments on the employers side, EUPAE, and all EU MS on the trade union side, TUNED led by EPSU </a:t>
            </a:r>
          </a:p>
          <a:p>
            <a:r>
              <a:rPr lang="en-GB" sz="2000" dirty="0">
                <a:latin typeface="Marianne" panose="02000000000000000000" pitchFamily="2" charset="0"/>
              </a:rPr>
              <a:t>Sector employs about 9 million employees in the EU</a:t>
            </a:r>
          </a:p>
          <a:p>
            <a:r>
              <a:rPr lang="en-GB" sz="2000" dirty="0">
                <a:latin typeface="Marianne" panose="02000000000000000000" pitchFamily="2" charset="0"/>
              </a:rPr>
              <a:t>Second agreement adopted by the SDC CGA in line with Article 155.2 TFEU that provides for legislative implementation via a directive for Council adoption – </a:t>
            </a:r>
            <a:r>
              <a:rPr lang="en-GB" sz="2000" dirty="0" err="1">
                <a:latin typeface="Marianne" panose="02000000000000000000" pitchFamily="2" charset="0"/>
              </a:rPr>
              <a:t>colegislative</a:t>
            </a:r>
            <a:r>
              <a:rPr lang="en-GB" sz="2000" dirty="0">
                <a:latin typeface="Marianne" panose="02000000000000000000" pitchFamily="2" charset="0"/>
              </a:rPr>
              <a:t> role of social partners</a:t>
            </a:r>
          </a:p>
          <a:p>
            <a:r>
              <a:rPr lang="en-GB" sz="2000" dirty="0">
                <a:latin typeface="Marianne" panose="02000000000000000000" pitchFamily="2" charset="0"/>
              </a:rPr>
              <a:t>First (failed) one on consultation rights on restructuring (2015)  rejected by the Commission which led to a court case by EPSU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28D5BA-64E2-D348-99F2-28026D2A6C85}" type="slidenum">
              <a:rPr lang="x-none" smtClean="0"/>
              <a:pPr>
                <a:spcAft>
                  <a:spcPts val="600"/>
                </a:spcAft>
              </a:pPr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678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B3D16-46B9-E818-C33D-FCBD1631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Background and objectives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A85B3-8701-30DB-9A73-A398CD76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085681"/>
          </a:xfrm>
        </p:spPr>
        <p:txBody>
          <a:bodyPr anchor="ctr">
            <a:normAutofit/>
          </a:bodyPr>
          <a:lstStyle/>
          <a:p>
            <a:r>
              <a:rPr lang="en-GB" sz="2000" dirty="0">
                <a:latin typeface="Marianne" panose="02000000000000000000" pitchFamily="2" charset="0"/>
              </a:rPr>
              <a:t>Possibility of an agreement goes back to a project on work/life balance and digitalisation, 2018-2019</a:t>
            </a:r>
          </a:p>
          <a:p>
            <a:r>
              <a:rPr lang="en-GB" sz="2000" dirty="0">
                <a:latin typeface="Marianne" panose="02000000000000000000" pitchFamily="2" charset="0"/>
              </a:rPr>
              <a:t>COVID pandemic and generalisation of teleworking confirmed the need for an agreement</a:t>
            </a:r>
          </a:p>
          <a:p>
            <a:r>
              <a:rPr lang="en-GB" sz="2000" dirty="0">
                <a:latin typeface="Marianne" panose="02000000000000000000" pitchFamily="2" charset="0"/>
              </a:rPr>
              <a:t>Exploratory talks started in 2020 taking into account cross-sector agreement on digitalisation</a:t>
            </a:r>
          </a:p>
          <a:p>
            <a:r>
              <a:rPr lang="en-GB" sz="2000" dirty="0">
                <a:latin typeface="Marianne" panose="02000000000000000000" pitchFamily="2" charset="0"/>
              </a:rPr>
              <a:t>Online negotiations funded by the Commission January 2021-2022</a:t>
            </a:r>
          </a:p>
          <a:p>
            <a:r>
              <a:rPr lang="en-GB" sz="2000" dirty="0">
                <a:latin typeface="Marianne" panose="02000000000000000000" pitchFamily="2" charset="0"/>
              </a:rPr>
              <a:t>Negotiated with a view to becoming legally binding (reiterates some legal requirements and adds new ones) </a:t>
            </a:r>
          </a:p>
          <a:p>
            <a:r>
              <a:rPr lang="en-GB" sz="2000" dirty="0">
                <a:latin typeface="Marianne" panose="02000000000000000000" pitchFamily="2" charset="0"/>
              </a:rPr>
              <a:t>How to shape and reclaim digitalisation, in all its forms, for the interest of employees and quality of administration ? </a:t>
            </a:r>
          </a:p>
          <a:p>
            <a:r>
              <a:rPr lang="en-GB" sz="2000" dirty="0">
                <a:latin typeface="Marianne" panose="02000000000000000000" pitchFamily="2" charset="0"/>
              </a:rPr>
              <a:t>Leverage for new trade union rights to organise and bargain</a:t>
            </a:r>
          </a:p>
          <a:p>
            <a:r>
              <a:rPr lang="en-GB" sz="2000" dirty="0">
                <a:latin typeface="Marianne" panose="02000000000000000000" pitchFamily="2" charset="0"/>
              </a:rPr>
              <a:t>Application to all civil servants and public employees</a:t>
            </a:r>
          </a:p>
          <a:p>
            <a:r>
              <a:rPr lang="en-GB" sz="2000" dirty="0">
                <a:latin typeface="Marianne" panose="02000000000000000000" pitchFamily="2" charset="0"/>
              </a:rPr>
              <a:t>Adoption on 17 June and signature on 6 October </a:t>
            </a:r>
          </a:p>
        </p:txBody>
      </p:sp>
    </p:spTree>
    <p:extLst>
      <p:ext uri="{BB962C8B-B14F-4D97-AF65-F5344CB8AC3E}">
        <p14:creationId xmlns:p14="http://schemas.microsoft.com/office/powerpoint/2010/main" val="212236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A4D62-4371-12A4-9EF7-927BC295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874895" cy="195684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Agreement signed on 6 October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58B5BFBA-A72E-1B29-99AF-D8737478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civil service ministers from Belgium and France</a:t>
            </a:r>
          </a:p>
          <a:p>
            <a:r>
              <a:rPr lang="en-US" sz="2200" dirty="0"/>
              <a:t>EPSU</a:t>
            </a:r>
          </a:p>
          <a:p>
            <a:r>
              <a:rPr lang="en-US" sz="2200" dirty="0"/>
              <a:t>CESI </a:t>
            </a:r>
          </a:p>
          <a:p>
            <a:r>
              <a:rPr lang="en-US" sz="2200" dirty="0"/>
              <a:t>TUNED spokesperson </a:t>
            </a:r>
          </a:p>
        </p:txBody>
      </p:sp>
      <p:pic>
        <p:nvPicPr>
          <p:cNvPr id="1028" name="Picture 4" descr="EU Social Partners sign agreement on digitalisation for central government">
            <a:extLst>
              <a:ext uri="{FF2B5EF4-FFF2-40B4-BE49-F238E27FC236}">
                <a16:creationId xmlns:a16="http://schemas.microsoft.com/office/drawing/2014/main" id="{57BCCA45-53DC-D688-0A30-9715791D6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7" r="927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7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EFCFA-4991-444B-8409-FCEBAA93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Broad agreement: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Table of contents</a:t>
            </a:r>
            <a:br>
              <a:rPr lang="fr-FR" dirty="0">
                <a:solidFill>
                  <a:srgbClr val="FFFFFF"/>
                </a:solidFill>
              </a:rPr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DC7D-2023-4797-BF0E-D094955E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05114"/>
            <a:ext cx="6906491" cy="5771849"/>
          </a:xfrm>
        </p:spPr>
        <p:txBody>
          <a:bodyPr anchor="ctr">
            <a:normAutofit/>
          </a:bodyPr>
          <a:lstStyle/>
          <a:p>
            <a:pPr lvl="0"/>
            <a:r>
              <a:rPr lang="en-US" sz="2400" b="1" dirty="0">
                <a:effectLst/>
              </a:rPr>
              <a:t>Definitions</a:t>
            </a:r>
            <a:endParaRPr lang="fr-FR" sz="24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Telework </a:t>
            </a:r>
            <a:endParaRPr lang="fr-FR" sz="24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Health and safety </a:t>
            </a:r>
            <a:endParaRPr lang="fr-FR" sz="24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Skills development, training and qualifications</a:t>
            </a:r>
            <a:endParaRPr lang="fr-FR" sz="24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Data management and protection</a:t>
            </a:r>
            <a:endParaRPr lang="fr-FR" sz="24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Artificial intelligence </a:t>
            </a:r>
            <a:endParaRPr lang="fr-FR" sz="24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Access for users</a:t>
            </a:r>
            <a:endParaRPr lang="fr-FR" sz="24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Additional clauses: Outsourcing, job protection and agile work</a:t>
            </a:r>
            <a:endParaRPr lang="fr-FR" sz="2400" dirty="0">
              <a:effectLst/>
            </a:endParaRPr>
          </a:p>
          <a:p>
            <a:pPr lvl="0"/>
            <a:r>
              <a:rPr lang="fr-FR" sz="2400" b="1" dirty="0" err="1">
                <a:effectLst/>
              </a:rPr>
              <a:t>Implementation</a:t>
            </a:r>
            <a:r>
              <a:rPr lang="fr-FR" sz="2400" b="1" dirty="0">
                <a:effectLst/>
              </a:rPr>
              <a:t> and non </a:t>
            </a:r>
            <a:r>
              <a:rPr lang="fr-FR" sz="2400" b="1" dirty="0" err="1">
                <a:effectLst/>
              </a:rPr>
              <a:t>regression</a:t>
            </a:r>
            <a:r>
              <a:rPr lang="fr-FR" sz="2400" b="1" dirty="0">
                <a:effectLst/>
              </a:rPr>
              <a:t> clause</a:t>
            </a:r>
            <a:endParaRPr lang="fr-FR" sz="2400" dirty="0">
              <a:effectLst/>
            </a:endParaRP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2821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40C91-8E45-4931-83B1-477CF5C3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2961241" cy="446116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Telework</a:t>
            </a:r>
            <a:br>
              <a:rPr lang="fr-FR" dirty="0">
                <a:solidFill>
                  <a:srgbClr val="FFFFFF"/>
                </a:solidFill>
              </a:rPr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9A6D-D767-4405-BCDF-EDEF3C23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591344"/>
            <a:ext cx="8146648" cy="5947568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fr-FR" dirty="0" err="1"/>
              <a:t>Builds</a:t>
            </a:r>
            <a:r>
              <a:rPr lang="fr-FR" dirty="0"/>
              <a:t> </a:t>
            </a:r>
            <a:r>
              <a:rPr lang="fr-FR" dirty="0" err="1"/>
              <a:t>upon</a:t>
            </a:r>
            <a:r>
              <a:rPr lang="fr-FR" dirty="0"/>
              <a:t> 2002 cross-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/>
              <a:t>telework</a:t>
            </a:r>
            <a:r>
              <a:rPr lang="fr-FR" dirty="0"/>
              <a:t> agreement</a:t>
            </a:r>
          </a:p>
          <a:p>
            <a:pPr lvl="1"/>
            <a:r>
              <a:rPr lang="fr-FR" dirty="0"/>
              <a:t>Right to </a:t>
            </a:r>
            <a:r>
              <a:rPr lang="fr-FR" dirty="0" err="1"/>
              <a:t>request</a:t>
            </a:r>
            <a:r>
              <a:rPr lang="fr-FR" dirty="0"/>
              <a:t> to </a:t>
            </a:r>
            <a:r>
              <a:rPr lang="fr-FR" dirty="0" err="1"/>
              <a:t>telework</a:t>
            </a:r>
            <a:r>
              <a:rPr lang="fr-FR" dirty="0"/>
              <a:t>, </a:t>
            </a:r>
            <a:r>
              <a:rPr lang="fr-FR" dirty="0" err="1"/>
              <a:t>voluntary</a:t>
            </a:r>
            <a:r>
              <a:rPr lang="fr-FR" dirty="0"/>
              <a:t>,  </a:t>
            </a:r>
            <a:r>
              <a:rPr lang="fr-FR" dirty="0" err="1"/>
              <a:t>reversible</a:t>
            </a:r>
            <a:r>
              <a:rPr lang="fr-FR" dirty="0"/>
              <a:t>, </a:t>
            </a:r>
            <a:r>
              <a:rPr lang="fr-FR" dirty="0" err="1"/>
              <a:t>limited</a:t>
            </a:r>
            <a:r>
              <a:rPr lang="fr-FR" dirty="0"/>
              <a:t> (No of </a:t>
            </a:r>
            <a:r>
              <a:rPr lang="fr-FR" dirty="0" err="1"/>
              <a:t>days</a:t>
            </a:r>
            <a:r>
              <a:rPr lang="fr-FR" dirty="0"/>
              <a:t> or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hours</a:t>
            </a:r>
            <a:r>
              <a:rPr lang="fr-FR" dirty="0"/>
              <a:t> by national collective </a:t>
            </a:r>
            <a:r>
              <a:rPr lang="fr-FR" dirty="0" err="1"/>
              <a:t>bargaining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Administration </a:t>
            </a:r>
            <a:r>
              <a:rPr lang="fr-FR" dirty="0" err="1"/>
              <a:t>facilitates</a:t>
            </a:r>
            <a:r>
              <a:rPr lang="fr-FR" dirty="0"/>
              <a:t> communication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unions</a:t>
            </a:r>
          </a:p>
          <a:p>
            <a:pPr lvl="1"/>
            <a:r>
              <a:rPr lang="fr-FR" dirty="0" err="1"/>
              <a:t>Equal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clause</a:t>
            </a:r>
          </a:p>
          <a:p>
            <a:pPr lvl="1"/>
            <a:r>
              <a:rPr lang="fr-FR" dirty="0"/>
              <a:t>no </a:t>
            </a:r>
            <a:r>
              <a:rPr lang="fr-FR" dirty="0" err="1"/>
              <a:t>negative</a:t>
            </a:r>
            <a:r>
              <a:rPr lang="fr-FR" dirty="0"/>
              <a:t> impact if </a:t>
            </a:r>
            <a:r>
              <a:rPr lang="fr-FR" dirty="0" err="1"/>
              <a:t>worker</a:t>
            </a:r>
            <a:r>
              <a:rPr lang="fr-FR" dirty="0"/>
              <a:t> refuses to </a:t>
            </a:r>
            <a:r>
              <a:rPr lang="fr-FR" dirty="0" err="1"/>
              <a:t>telework</a:t>
            </a:r>
            <a:endParaRPr lang="fr-FR" dirty="0"/>
          </a:p>
          <a:p>
            <a:pPr lvl="1"/>
            <a:r>
              <a:rPr lang="fr-FR" dirty="0"/>
              <a:t>right to </a:t>
            </a:r>
            <a:r>
              <a:rPr lang="fr-FR" dirty="0" err="1"/>
              <a:t>disconnect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agreed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unions (possible </a:t>
            </a:r>
            <a:r>
              <a:rPr lang="fr-FR" dirty="0" err="1"/>
              <a:t>derogations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Equipment </a:t>
            </a:r>
            <a:r>
              <a:rPr lang="fr-FR" dirty="0" err="1"/>
              <a:t>provided</a:t>
            </a:r>
            <a:r>
              <a:rPr lang="fr-FR" dirty="0"/>
              <a:t> by the administration</a:t>
            </a:r>
          </a:p>
          <a:p>
            <a:pPr lvl="1"/>
            <a:r>
              <a:rPr lang="fr-FR" dirty="0"/>
              <a:t>compensation for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work-related</a:t>
            </a:r>
            <a:r>
              <a:rPr lang="fr-FR" dirty="0"/>
              <a:t> </a:t>
            </a:r>
            <a:r>
              <a:rPr lang="fr-FR" dirty="0" err="1"/>
              <a:t>expenses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to national collective </a:t>
            </a:r>
            <a:r>
              <a:rPr lang="fr-FR" dirty="0" err="1"/>
              <a:t>bargaining</a:t>
            </a:r>
            <a:endParaRPr lang="fr-FR" dirty="0"/>
          </a:p>
          <a:p>
            <a:pPr lvl="1"/>
            <a:r>
              <a:rPr lang="fr-FR" dirty="0"/>
              <a:t>transparent management, </a:t>
            </a:r>
            <a:r>
              <a:rPr lang="fr-FR" dirty="0" err="1"/>
              <a:t>workload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 trust and </a:t>
            </a:r>
            <a:r>
              <a:rPr lang="fr-FR" dirty="0" err="1"/>
              <a:t>regular</a:t>
            </a:r>
            <a:r>
              <a:rPr lang="fr-FR" dirty="0"/>
              <a:t> communication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Users’ right to contact and speak with a relevant official, on or offline, that deals with their file.</a:t>
            </a:r>
            <a:endParaRPr lang="en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42929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18151-F16E-4C4A-AE4C-C8054E28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rgbClr val="FFFFFF"/>
                </a:solidFill>
              </a:rPr>
              <a:t>Health</a:t>
            </a:r>
            <a:r>
              <a:rPr lang="fr-FR" b="1" dirty="0">
                <a:solidFill>
                  <a:srgbClr val="FFFFFF"/>
                </a:solidFill>
              </a:rPr>
              <a:t> and </a:t>
            </a:r>
            <a:r>
              <a:rPr lang="fr-FR" b="1" dirty="0" err="1">
                <a:solidFill>
                  <a:srgbClr val="FFFFFF"/>
                </a:solidFill>
              </a:rPr>
              <a:t>safety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643A2-3085-4907-B7A8-278AF082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fr-FR" dirty="0"/>
              <a:t>Digitalisation can </a:t>
            </a:r>
            <a:r>
              <a:rPr lang="fr-FR" dirty="0" err="1"/>
              <a:t>enhance</a:t>
            </a:r>
            <a:r>
              <a:rPr lang="fr-FR" dirty="0"/>
              <a:t> </a:t>
            </a:r>
            <a:r>
              <a:rPr lang="fr-FR" dirty="0" err="1"/>
              <a:t>autonomy</a:t>
            </a:r>
            <a:r>
              <a:rPr lang="fr-FR" dirty="0"/>
              <a:t>, </a:t>
            </a:r>
            <a:r>
              <a:rPr lang="fr-FR" dirty="0" err="1"/>
              <a:t>flexibility</a:t>
            </a:r>
            <a:r>
              <a:rPr lang="fr-FR" dirty="0"/>
              <a:t>, </a:t>
            </a:r>
            <a:r>
              <a:rPr lang="fr-FR" dirty="0" err="1"/>
              <a:t>work</a:t>
            </a:r>
            <a:r>
              <a:rPr lang="fr-FR" dirty="0"/>
              <a:t>/life balance, </a:t>
            </a:r>
            <a:r>
              <a:rPr lang="fr-FR" dirty="0" err="1"/>
              <a:t>attract</a:t>
            </a:r>
            <a:r>
              <a:rPr lang="fr-FR" dirty="0"/>
              <a:t> or </a:t>
            </a:r>
            <a:r>
              <a:rPr lang="fr-FR" dirty="0" err="1"/>
              <a:t>retain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disabilities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It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brings</a:t>
            </a:r>
            <a:r>
              <a:rPr lang="fr-FR" dirty="0"/>
              <a:t> mental, cognitive and </a:t>
            </a:r>
            <a:r>
              <a:rPr lang="fr-FR" dirty="0" err="1"/>
              <a:t>physical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risks</a:t>
            </a:r>
            <a:r>
              <a:rPr lang="fr-FR" dirty="0"/>
              <a:t> due to intensification, excessive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hours</a:t>
            </a:r>
            <a:r>
              <a:rPr lang="fr-FR" dirty="0"/>
              <a:t>, overtime, psychosocial </a:t>
            </a:r>
            <a:r>
              <a:rPr lang="fr-FR" dirty="0" err="1"/>
              <a:t>risks</a:t>
            </a:r>
            <a:endParaRPr lang="fr-FR" dirty="0"/>
          </a:p>
          <a:p>
            <a:pPr lvl="1"/>
            <a:r>
              <a:rPr lang="en-US" dirty="0">
                <a:effectLst/>
                <a:ea typeface="Frutiger-Roman"/>
                <a:cs typeface="Frutiger-Roman"/>
              </a:rPr>
              <a:t>digitalisation introduced or deepened only if there are no negative health and safety issues for workers based on risk assessments.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/>
          </a:p>
          <a:p>
            <a:pPr lvl="1"/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assessments</a:t>
            </a:r>
            <a:r>
              <a:rPr lang="fr-FR" dirty="0"/>
              <a:t> in consultation of </a:t>
            </a:r>
            <a:r>
              <a:rPr lang="fr-FR" dirty="0" err="1"/>
              <a:t>trade</a:t>
            </a:r>
            <a:r>
              <a:rPr lang="fr-FR" dirty="0"/>
              <a:t> unions must </a:t>
            </a:r>
            <a:r>
              <a:rPr lang="fr-FR" dirty="0" err="1"/>
              <a:t>include</a:t>
            </a:r>
            <a:r>
              <a:rPr lang="fr-FR" dirty="0"/>
              <a:t> </a:t>
            </a:r>
            <a:r>
              <a:rPr lang="fr-FR" dirty="0" err="1"/>
              <a:t>staffing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, </a:t>
            </a:r>
            <a:r>
              <a:rPr lang="fr-FR" dirty="0" err="1"/>
              <a:t>workload</a:t>
            </a:r>
            <a:r>
              <a:rPr lang="fr-FR" dirty="0"/>
              <a:t>, </a:t>
            </a:r>
            <a:r>
              <a:rPr lang="fr-FR" dirty="0" err="1"/>
              <a:t>domestic</a:t>
            </a:r>
            <a:r>
              <a:rPr lang="fr-FR" dirty="0"/>
              <a:t> violence</a:t>
            </a:r>
          </a:p>
          <a:p>
            <a:pPr lvl="1"/>
            <a:r>
              <a:rPr lang="fr-FR" dirty="0" err="1"/>
              <a:t>Teleworkers</a:t>
            </a:r>
            <a:r>
              <a:rPr lang="fr-FR" dirty="0"/>
              <a:t> must have </a:t>
            </a:r>
            <a:r>
              <a:rPr lang="fr-FR" dirty="0" err="1"/>
              <a:t>ergonomically</a:t>
            </a:r>
            <a:r>
              <a:rPr lang="fr-FR" dirty="0"/>
              <a:t> fit </a:t>
            </a:r>
            <a:r>
              <a:rPr lang="fr-FR" dirty="0" err="1"/>
              <a:t>equipment</a:t>
            </a:r>
            <a:endParaRPr lang="fr-FR" dirty="0"/>
          </a:p>
          <a:p>
            <a:pPr lvl="1"/>
            <a:r>
              <a:rPr lang="en-US" spc="-1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Sufficient facility time  provided to workers and trade union representatives to attend trade union health and safety training on </a:t>
            </a:r>
            <a:r>
              <a:rPr lang="en-US" spc="-15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pc="-1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BE" spc="-1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8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10F4-0398-455F-9A5B-51A1D1B2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training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E0A1-D750-4FD5-B530-9FA41C3F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70444" cy="5947568"/>
          </a:xfrm>
        </p:spPr>
        <p:txBody>
          <a:bodyPr anchor="ctr">
            <a:normAutofit/>
          </a:bodyPr>
          <a:lstStyle/>
          <a:p>
            <a:endParaRPr lang="en-US" sz="1500" dirty="0"/>
          </a:p>
          <a:p>
            <a:r>
              <a:rPr lang="en-US" sz="2400" dirty="0"/>
              <a:t>essential for successful digitalisation and personal development. </a:t>
            </a:r>
          </a:p>
          <a:p>
            <a:r>
              <a:rPr lang="en-US" sz="2400" dirty="0"/>
              <a:t>Must be during working time, paid for by the employer</a:t>
            </a:r>
          </a:p>
          <a:p>
            <a:r>
              <a:rPr lang="en-US" sz="2400" dirty="0"/>
              <a:t>Quantitative training budget targets based on a prior evaluation of training needs carried out in consultation of workers’ representatives.</a:t>
            </a:r>
          </a:p>
          <a:p>
            <a:r>
              <a:rPr lang="en-US" sz="2400" dirty="0"/>
              <a:t>Must benefit all workers in line with EU equality/anti-discrimination directives </a:t>
            </a:r>
          </a:p>
          <a:p>
            <a:r>
              <a:rPr lang="en-US" sz="2400" dirty="0"/>
              <a:t>specific additional support where needed</a:t>
            </a:r>
          </a:p>
          <a:p>
            <a:r>
              <a:rPr lang="en-US" sz="2400" dirty="0"/>
              <a:t>Focused training to help managers in adapting their skills to digitalisation.</a:t>
            </a:r>
          </a:p>
          <a:p>
            <a:endParaRPr lang="en-US" sz="1500" dirty="0"/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50520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4AD8E-A808-445D-A916-11FC1E46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/>
              </a:rPr>
              <a:t>Data management and protection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20B5-4AC7-4A10-BE57-A1784D44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186527" cy="6219824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/>
              <a:t>Must be subject to law or collective agreements, in line with GDPR</a:t>
            </a:r>
          </a:p>
          <a:p>
            <a:r>
              <a:rPr lang="en-US" dirty="0"/>
              <a:t>Workers’ control over their personal data</a:t>
            </a:r>
            <a:endParaRPr lang="fr-FR" dirty="0"/>
          </a:p>
          <a:p>
            <a:r>
              <a:rPr lang="en-US" dirty="0"/>
              <a:t>Workers cannot be subject to a decision based solely on automated processing including profiling</a:t>
            </a:r>
          </a:p>
          <a:p>
            <a:r>
              <a:rPr lang="en-US" dirty="0"/>
              <a:t>They can access easily information about the decisions made by automated means with a right to redress and effective remedies.</a:t>
            </a:r>
            <a:endParaRPr lang="fr-FR" dirty="0"/>
          </a:p>
          <a:p>
            <a:r>
              <a:rPr lang="en-US" dirty="0"/>
              <a:t>collection of data only for a concrete and transparent purpose, not for a possible future undefined purpose  </a:t>
            </a:r>
            <a:endParaRPr lang="fr-FR" dirty="0"/>
          </a:p>
          <a:p>
            <a:r>
              <a:rPr lang="en-US" dirty="0"/>
              <a:t>Mutual trust as guiding principle - staff control procedures for security reasons concerning data management and protection are only allowed if defined and agreed with the unions. </a:t>
            </a:r>
            <a:endParaRPr lang="fr-FR" dirty="0"/>
          </a:p>
          <a:p>
            <a:r>
              <a:rPr lang="en-US" dirty="0"/>
              <a:t>Monitoring the performance of employees must be transparent as set by law and collective agreements. </a:t>
            </a:r>
          </a:p>
          <a:p>
            <a:r>
              <a:rPr lang="en-US" dirty="0"/>
              <a:t>Ban on measuring employees' emotions or instruct employees how to feel.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14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1231</Words>
  <Application>Microsoft Office PowerPoint</Application>
  <PresentationFormat>Breitbild</PresentationFormat>
  <Paragraphs>108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Marianne</vt:lpstr>
      <vt:lpstr>Office Theme</vt:lpstr>
      <vt:lpstr>Social Partner Agreement on digitalisation  </vt:lpstr>
      <vt:lpstr>Digitalisation agreement : background</vt:lpstr>
      <vt:lpstr>Background and objectives</vt:lpstr>
      <vt:lpstr>Agreement signed on 6 October</vt:lpstr>
      <vt:lpstr>Broad agreement: Table of contents </vt:lpstr>
      <vt:lpstr>Telework </vt:lpstr>
      <vt:lpstr>Health and safety</vt:lpstr>
      <vt:lpstr>training</vt:lpstr>
      <vt:lpstr>Data management and protection</vt:lpstr>
      <vt:lpstr>Artificial intelligence</vt:lpstr>
      <vt:lpstr>Access for users </vt:lpstr>
      <vt:lpstr>Additional clauses: - outsourcing  - job protection</vt:lpstr>
      <vt:lpstr>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Agreement on digitalisation  For approval</dc:title>
  <dc:creator>Nadja SALSON</dc:creator>
  <cp:lastModifiedBy>Nicole Helmerich</cp:lastModifiedBy>
  <cp:revision>26</cp:revision>
  <cp:lastPrinted>2022-10-17T13:05:26Z</cp:lastPrinted>
  <dcterms:created xsi:type="dcterms:W3CDTF">2022-03-14T17:49:24Z</dcterms:created>
  <dcterms:modified xsi:type="dcterms:W3CDTF">2022-10-17T15:09:29Z</dcterms:modified>
</cp:coreProperties>
</file>