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62" r:id="rId4"/>
    <p:sldId id="261" r:id="rId5"/>
    <p:sldId id="278" r:id="rId6"/>
    <p:sldId id="265" r:id="rId7"/>
    <p:sldId id="266" r:id="rId8"/>
    <p:sldId id="263" r:id="rId9"/>
    <p:sldId id="267" r:id="rId10"/>
    <p:sldId id="269" r:id="rId11"/>
    <p:sldId id="271" r:id="rId12"/>
    <p:sldId id="270" r:id="rId13"/>
    <p:sldId id="273" r:id="rId14"/>
    <p:sldId id="277" r:id="rId15"/>
    <p:sldId id="275" r:id="rId16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s de Jong" initials="RdJ" lastIdx="1" clrIdx="0">
    <p:extLst>
      <p:ext uri="{19B8F6BF-5375-455C-9EA6-DF929625EA0E}">
        <p15:presenceInfo xmlns:p15="http://schemas.microsoft.com/office/powerpoint/2012/main" userId="S-1-5-21-2083455725-2417928079-222277555-21418" providerId="AD"/>
      </p:ext>
    </p:extLst>
  </p:cmAuthor>
  <p:cmAuthor id="2" name="Djurre Das" initials="DD" lastIdx="1" clrIdx="1">
    <p:extLst>
      <p:ext uri="{19B8F6BF-5375-455C-9EA6-DF929625EA0E}">
        <p15:presenceInfo xmlns:p15="http://schemas.microsoft.com/office/powerpoint/2012/main" userId="Djurre D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Rathenau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1"/>
              </a:solidFill>
            </a:ln>
          </a:bottom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1990" autoAdjust="0"/>
  </p:normalViewPr>
  <p:slideViewPr>
    <p:cSldViewPr snapToGrid="0">
      <p:cViewPr varScale="1">
        <p:scale>
          <a:sx n="83" d="100"/>
          <a:sy n="83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5020FE-BFFB-48A1-A1CB-A1CD8E4B1BFA}" type="datetimeFigureOut">
              <a:rPr lang="nl-NL"/>
              <a:pPr>
                <a:defRPr/>
              </a:pPr>
              <a:t>18-10-2022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B483B13-D841-408D-8DEF-771736B618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394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6D423-BE7F-43D5-A825-25ACDBDDE51A}" type="datetimeFigureOut">
              <a:rPr lang="nl-NL"/>
              <a:pPr>
                <a:defRPr/>
              </a:pPr>
              <a:t>18-10-2022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E9F4CA-22B2-489F-8942-4A13F754FC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2486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90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35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83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07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 smtClean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802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 smtClean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139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13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9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58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05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48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31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E9F4CA-22B2-489F-8942-4A13F754FC9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60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1152" y="1740844"/>
            <a:ext cx="9067800" cy="755221"/>
          </a:xfrm>
          <a:prstGeom prst="rect">
            <a:avLst/>
          </a:prstGeom>
        </p:spPr>
        <p:txBody>
          <a:bodyPr lIns="0"/>
          <a:lstStyle>
            <a:lvl1pPr>
              <a:defRPr sz="4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 (2 regels)</a:t>
            </a:r>
            <a:br>
              <a:rPr lang="en-US" dirty="0"/>
            </a:br>
            <a:endParaRPr lang="nl-NL" dirty="0"/>
          </a:p>
        </p:txBody>
      </p:sp>
      <p:sp>
        <p:nvSpPr>
          <p:cNvPr id="5" name="Rechteck 5"/>
          <p:cNvSpPr/>
          <p:nvPr userDrawn="1"/>
        </p:nvSpPr>
        <p:spPr>
          <a:xfrm>
            <a:off x="0" y="1851025"/>
            <a:ext cx="679450" cy="366713"/>
          </a:xfrm>
          <a:prstGeom prst="rect">
            <a:avLst/>
          </a:prstGeom>
          <a:solidFill>
            <a:srgbClr val="A01E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501152" y="2907849"/>
            <a:ext cx="9067800" cy="114458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Vul hier de ondertitel in (evt. 2 regels)</a:t>
            </a:r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52" y="408172"/>
            <a:ext cx="29098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163A95FE-CF6C-495C-B216-D29E3FD486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6C3675BF-0ECE-4239-859F-B29F683508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39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501151" y="4752000"/>
            <a:ext cx="9852649" cy="1152000"/>
          </a:xfrm>
          <a:prstGeom prst="rect">
            <a:avLst/>
          </a:prstGeom>
        </p:spPr>
        <p:txBody>
          <a:bodyPr lIns="0"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2 bullets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1501151" y="6226175"/>
            <a:ext cx="6833223" cy="365125"/>
          </a:xfrm>
        </p:spPr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8C0DA1E0-0F7A-44B5-AB8D-3416BAB2FFC3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993775" y="900000"/>
            <a:ext cx="10360025" cy="35099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/>
            </a:lvl1pPr>
          </a:lstStyle>
          <a:p>
            <a:r>
              <a:rPr lang="nl-NL" dirty="0"/>
              <a:t>Klik op icoon om grafiek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86C427-F508-48E5-8918-B2B183DAF72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33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501152" y="4751999"/>
            <a:ext cx="9852648" cy="1152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1371600" indent="0" algn="l">
              <a:buFontTx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Tekst ………..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C7405D94-344C-4732-8568-17C3A9C699A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3774" y="900000"/>
            <a:ext cx="10360026" cy="351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8116B6-E454-45A5-9D85-FABABD90A8B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962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993438" y="1461788"/>
            <a:ext cx="10360362" cy="4513262"/>
          </a:xfrm>
          <a:prstGeom prst="rect">
            <a:avLst/>
          </a:prstGeom>
        </p:spPr>
        <p:txBody>
          <a:bodyPr lIns="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3438" y="720000"/>
            <a:ext cx="10360362" cy="51117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Kopregel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E55D67-A3BC-40A0-B5AE-6A40F9E7E1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93438" y="720000"/>
            <a:ext cx="10360361" cy="4876800"/>
          </a:xfrm>
          <a:prstGeom prst="rect">
            <a:avLst/>
          </a:prstGeom>
        </p:spPr>
        <p:txBody>
          <a:bodyPr l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inhoud</a:t>
            </a:r>
            <a:r>
              <a:rPr lang="en-US" dirty="0"/>
              <a:t> toe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E96CBA-FF20-4484-AE21-C86D1E1E9E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8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/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3438" y="720000"/>
            <a:ext cx="10360362" cy="51117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Kopregel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E55D67-A3BC-40A0-B5AE-6A40F9E7E1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7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+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/>
        </p:nvSpPr>
        <p:spPr>
          <a:xfrm>
            <a:off x="2346325" y="808038"/>
            <a:ext cx="7013575" cy="14916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="1" baseline="30000" dirty="0">
              <a:solidFill>
                <a:srgbClr val="A09691"/>
              </a:solidFill>
              <a:latin typeface="Arial MT"/>
              <a:cs typeface="Arial MT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aseline="30000" dirty="0">
              <a:latin typeface="Arial MT"/>
              <a:cs typeface="Arial MT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aseline="30000" dirty="0">
              <a:latin typeface="Arial MT"/>
              <a:cs typeface="Arial MT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aseline="30000" dirty="0">
              <a:latin typeface="Arial MT"/>
              <a:cs typeface="Arial MT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93438" y="1663686"/>
            <a:ext cx="10360362" cy="29412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baseline="0"/>
            </a:lvl5pPr>
          </a:lstStyle>
          <a:p>
            <a:pPr lvl="0"/>
            <a:r>
              <a:rPr lang="nl-NL" dirty="0"/>
              <a:t>Vul hier je contactgegevens in, link naar rapport etc. 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93438" y="733769"/>
            <a:ext cx="10360362" cy="51117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Contact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DE6613-90A8-46C2-A6A9-098FCB8174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33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501152" y="6226175"/>
            <a:ext cx="66598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smtClean="0"/>
              <a:t>Digitalisering en kwaliteit van arbeid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10600" y="622617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0FEEF-77AA-4EC7-8B8F-738C7D2F1C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6215860"/>
            <a:ext cx="378254" cy="375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9" r:id="rId3"/>
    <p:sldLayoutId id="2147483680" r:id="rId4"/>
    <p:sldLayoutId id="2147483677" r:id="rId5"/>
    <p:sldLayoutId id="2147483684" r:id="rId6"/>
    <p:sldLayoutId id="2147483681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>
            <a:extLst>
              <a:ext uri="{FF2B5EF4-FFF2-40B4-BE49-F238E27FC236}">
                <a16:creationId xmlns:a16="http://schemas.microsoft.com/office/drawing/2014/main" id="{4BC18608-2ED7-4E52-8C0D-6088A481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153" y="1483847"/>
            <a:ext cx="8951480" cy="1275780"/>
          </a:xfrm>
        </p:spPr>
        <p:txBody>
          <a:bodyPr/>
          <a:lstStyle/>
          <a:p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71E30F53-AF32-4AF3-81B9-9D8F9D77FE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dirty="0" smtClean="0"/>
              <a:t>Invoeren presentatie</a:t>
            </a:r>
          </a:p>
          <a:p>
            <a:endParaRPr lang="nl-NL" dirty="0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8DC0C438-91F4-498E-A72A-50FB3F581E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C8D583-ACD3-4145-A06F-A0ED66A856D0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1334"/>
            <a:ext cx="12192000" cy="4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Staff planning and hiring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r="8949"/>
          <a:stretch/>
        </p:blipFill>
        <p:spPr>
          <a:xfrm>
            <a:off x="324253" y="1508849"/>
            <a:ext cx="5664044" cy="414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Unilever uses artificial intelligence to hire entry-level employees -  Business Ins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64" y="1508849"/>
            <a:ext cx="5527381" cy="414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90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266619" y="1537357"/>
            <a:ext cx="6899936" cy="451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Support and development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544695" y="6226174"/>
            <a:ext cx="6659868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8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Managing and instructing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9" y="1461788"/>
            <a:ext cx="8102973" cy="44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993438" y="1461788"/>
            <a:ext cx="10360362" cy="33192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Underlying idea = fact-based management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Data are </a:t>
            </a:r>
            <a:r>
              <a:rPr lang="en-GB" dirty="0" smtClean="0"/>
              <a:t>not ‘neutral’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 regarded as valuable </a:t>
            </a:r>
            <a:r>
              <a:rPr lang="en-US" dirty="0"/>
              <a:t>work </a:t>
            </a:r>
            <a:r>
              <a:rPr lang="en-US" dirty="0" smtClean="0"/>
              <a:t>is reduced </a:t>
            </a:r>
            <a:r>
              <a:rPr lang="en-US" dirty="0"/>
              <a:t>to </a:t>
            </a:r>
            <a:r>
              <a:rPr lang="en-US" dirty="0" smtClean="0"/>
              <a:t>what can be quantified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“</a:t>
            </a:r>
            <a:r>
              <a:rPr lang="en-US" i="1" dirty="0" smtClean="0"/>
              <a:t>Not </a:t>
            </a:r>
            <a:r>
              <a:rPr lang="en-US" i="1" dirty="0"/>
              <a:t>everything that can be counted counts and not everything </a:t>
            </a:r>
            <a:r>
              <a:rPr lang="en-US" i="1" dirty="0" smtClean="0"/>
              <a:t>		that </a:t>
            </a:r>
            <a:r>
              <a:rPr lang="en-US" i="1" dirty="0"/>
              <a:t>counts can be </a:t>
            </a:r>
            <a:r>
              <a:rPr lang="en-US" i="1" dirty="0" smtClean="0"/>
              <a:t>counted”</a:t>
            </a:r>
            <a:endParaRPr lang="nl-NL" dirty="0" smtClean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93438" y="654686"/>
            <a:ext cx="10360362" cy="511175"/>
          </a:xfrm>
        </p:spPr>
        <p:txBody>
          <a:bodyPr/>
          <a:lstStyle/>
          <a:p>
            <a:r>
              <a:rPr lang="en-GB" dirty="0" smtClean="0"/>
              <a:t>Limits of the technology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Valued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8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993438" y="1461788"/>
            <a:ext cx="10360362" cy="33192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Measuring workers</a:t>
            </a:r>
            <a:r>
              <a:rPr lang="en-GB" dirty="0" smtClean="0"/>
              <a:t> is not ‘neutral’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</a:t>
            </a:r>
            <a:r>
              <a:rPr lang="en-US" dirty="0"/>
              <a:t>of digital monitoring </a:t>
            </a:r>
            <a:r>
              <a:rPr lang="en-US" dirty="0" smtClean="0"/>
              <a:t>always has </a:t>
            </a:r>
            <a:r>
              <a:rPr lang="en-US" dirty="0"/>
              <a:t>impact on quality of work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Not just privacy, but also work autonomy, </a:t>
            </a:r>
            <a:r>
              <a:rPr lang="en-GB" dirty="0" err="1" smtClean="0"/>
              <a:t>fulfillment</a:t>
            </a:r>
            <a:r>
              <a:rPr lang="en-GB" dirty="0" smtClean="0"/>
              <a:t>, relationships,..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(European) legal frameworks are successful in imposing requirements and restriction on the use of data, but not sufficient </a:t>
            </a:r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93438" y="654686"/>
            <a:ext cx="10360362" cy="511175"/>
          </a:xfrm>
        </p:spPr>
        <p:txBody>
          <a:bodyPr/>
          <a:lstStyle/>
          <a:p>
            <a:r>
              <a:rPr lang="en-GB" dirty="0" smtClean="0"/>
              <a:t>Impact on quality of work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Valued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0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b="1" dirty="0" smtClean="0"/>
              <a:t>The important question is </a:t>
            </a:r>
            <a:r>
              <a:rPr lang="nl-NL" b="1" dirty="0" err="1" smtClean="0"/>
              <a:t>not</a:t>
            </a:r>
            <a:r>
              <a:rPr lang="nl-NL" b="1" dirty="0" smtClean="0"/>
              <a:t> </a:t>
            </a:r>
          </a:p>
          <a:p>
            <a:pPr marL="0" indent="0" algn="ctr">
              <a:buNone/>
            </a:pPr>
            <a:r>
              <a:rPr lang="nl-NL" b="1" i="1" dirty="0" smtClean="0"/>
              <a:t>‘</a:t>
            </a:r>
            <a:r>
              <a:rPr lang="nl-NL" b="1" i="1" dirty="0" err="1" smtClean="0"/>
              <a:t>what</a:t>
            </a:r>
            <a:r>
              <a:rPr lang="nl-NL" b="1" i="1" dirty="0" smtClean="0"/>
              <a:t> is </a:t>
            </a:r>
            <a:r>
              <a:rPr lang="nl-NL" b="1" i="1" dirty="0" err="1" smtClean="0"/>
              <a:t>possible</a:t>
            </a:r>
            <a:r>
              <a:rPr lang="nl-NL" b="1" i="1" dirty="0" smtClean="0"/>
              <a:t>’ </a:t>
            </a:r>
            <a:r>
              <a:rPr lang="nl-NL" b="1" dirty="0" smtClean="0"/>
              <a:t>or</a:t>
            </a:r>
            <a:r>
              <a:rPr lang="nl-NL" b="1" i="1" dirty="0" smtClean="0"/>
              <a:t> ‘</a:t>
            </a:r>
            <a:r>
              <a:rPr lang="nl-NL" b="1" i="1" dirty="0" err="1" smtClean="0"/>
              <a:t>what</a:t>
            </a:r>
            <a:r>
              <a:rPr lang="nl-NL" b="1" i="1" dirty="0" smtClean="0"/>
              <a:t> is </a:t>
            </a:r>
            <a:r>
              <a:rPr lang="nl-NL" b="1" i="1" dirty="0" err="1" smtClean="0"/>
              <a:t>legal</a:t>
            </a:r>
            <a:r>
              <a:rPr lang="nl-NL" b="1" i="1" dirty="0" smtClean="0"/>
              <a:t>’</a:t>
            </a:r>
            <a:r>
              <a:rPr lang="nl-NL" b="1" dirty="0"/>
              <a:t> </a:t>
            </a:r>
            <a:endParaRPr lang="nl-NL" b="1" dirty="0" smtClean="0"/>
          </a:p>
          <a:p>
            <a:pPr marL="0" indent="0" algn="ctr">
              <a:buNone/>
            </a:pPr>
            <a:r>
              <a:rPr lang="nl-NL" b="1" dirty="0" smtClean="0"/>
              <a:t>but </a:t>
            </a:r>
            <a:r>
              <a:rPr lang="nl-NL" b="1" i="1" dirty="0" smtClean="0"/>
              <a:t>‘</a:t>
            </a:r>
            <a:r>
              <a:rPr lang="nl-NL" b="1" i="1" dirty="0" err="1" smtClean="0"/>
              <a:t>what</a:t>
            </a:r>
            <a:r>
              <a:rPr lang="nl-NL" b="1" i="1" dirty="0" smtClean="0"/>
              <a:t> do we want’</a:t>
            </a:r>
            <a:r>
              <a:rPr lang="nl-NL" b="1" dirty="0" smtClean="0"/>
              <a:t>?</a:t>
            </a:r>
            <a:endParaRPr lang="nl-NL" b="1" i="1" dirty="0" smtClean="0"/>
          </a:p>
          <a:p>
            <a:pPr marL="0" indent="0" algn="ctr">
              <a:buNone/>
            </a:pPr>
            <a:endParaRPr lang="nl-NL" i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Valued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The 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uroperemembers.com/wp-content/uploads/2019/06/hofvijver-and-the-buildings-of-the-dutch-parliament-in-the-hague-netherl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" y="2351351"/>
            <a:ext cx="12274082" cy="44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2351351"/>
            <a:ext cx="68675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abour and technology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Valued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6" name="Char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53" y="1944710"/>
            <a:ext cx="2516274" cy="3509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2443" y="1735440"/>
            <a:ext cx="2516274" cy="3781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2253" y="1735440"/>
            <a:ext cx="2516274" cy="3781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1813" y="1735439"/>
            <a:ext cx="2516274" cy="3781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554" y="1944710"/>
            <a:ext cx="2488791" cy="3475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29" y="1968791"/>
            <a:ext cx="2469701" cy="34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1081757" y="1685230"/>
            <a:ext cx="7907497" cy="39485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use of data and algorithms to carry out traditional management tasks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Often researched as a feature of the platform economy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..but practices of algorithmic management can also be seen in standard jobs and traditional organisations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Algorithmic management 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62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1081759" y="1685230"/>
            <a:ext cx="5382874" cy="39485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We work more digital than ever</a:t>
            </a:r>
          </a:p>
          <a:p>
            <a:pPr>
              <a:lnSpc>
                <a:spcPct val="150000"/>
              </a:lnSpc>
            </a:pPr>
            <a:r>
              <a:rPr lang="en-GB" dirty="0"/>
              <a:t>Digital tools help us do our work</a:t>
            </a:r>
            <a:r>
              <a:rPr lang="en-GB" dirty="0" smtClean="0"/>
              <a:t>..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..but can also be used to gather information about workers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Digital ‘footprint’ = everything is traceable and can be measured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err="1" smtClean="0"/>
              <a:t>datafied</a:t>
            </a:r>
            <a:r>
              <a:rPr lang="en-GB" dirty="0" smtClean="0"/>
              <a:t> workplace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953" y="975587"/>
            <a:ext cx="4857382" cy="46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792101" y="1411455"/>
            <a:ext cx="7692142" cy="4513262"/>
          </a:xfrm>
        </p:spPr>
        <p:txBody>
          <a:bodyPr/>
          <a:lstStyle/>
          <a:p>
            <a:endParaRPr lang="nl-NL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Monitoring in itself is nothing new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Technological developments always come with      new opportunities for ‘controlling’ workers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Throughout history, this led to various excesses, </a:t>
            </a:r>
            <a:r>
              <a:rPr lang="en-US" dirty="0" smtClean="0"/>
              <a:t>giving </a:t>
            </a:r>
            <a:r>
              <a:rPr lang="en-US" dirty="0"/>
              <a:t>rise to distressing social conditions for workers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/>
              <a:t>R</a:t>
            </a:r>
            <a:r>
              <a:rPr lang="en-GB" dirty="0" smtClean="0"/>
              <a:t>aises debate about what is desirable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Not a new phenomenon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Valued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29" y="169953"/>
            <a:ext cx="4185757" cy="31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792102" y="1411455"/>
            <a:ext cx="10360362" cy="4513262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‘How’ is not predetermined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993438" y="1697919"/>
            <a:ext cx="8254734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in which we use technology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workplace is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dependent of what technology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fforts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unions and other parties resulted in greater protection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workers </a:t>
            </a:r>
            <a:endParaRPr 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trike a balance between organisational and worker interests, and between what was technically possible and socially desirable.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taken vakb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50" y="542544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>
          <a:xfrm>
            <a:off x="792102" y="1411455"/>
            <a:ext cx="10360362" cy="4513262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Today’s monitoring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Valued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25" y="308386"/>
            <a:ext cx="3945732" cy="299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438" y="1914226"/>
            <a:ext cx="670159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tools for tracking, analysing and providing feedback or instructions to workers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tools are ubiquitous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about data; what can be measured?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work becomes ‘quantified’</a:t>
            </a:r>
          </a:p>
        </p:txBody>
      </p:sp>
    </p:spTree>
    <p:extLst>
      <p:ext uri="{BB962C8B-B14F-4D97-AF65-F5344CB8AC3E}">
        <p14:creationId xmlns:p14="http://schemas.microsoft.com/office/powerpoint/2010/main" val="41568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Tools that are currently on the market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Valued at work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152451" y="1462088"/>
            <a:ext cx="6042673" cy="45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thenau Instituut">
  <a:themeElements>
    <a:clrScheme name="Rathenau">
      <a:dk1>
        <a:srgbClr val="000000"/>
      </a:dk1>
      <a:lt1>
        <a:srgbClr val="FFFFFF"/>
      </a:lt1>
      <a:dk2>
        <a:srgbClr val="A01E4B"/>
      </a:dk2>
      <a:lt2>
        <a:srgbClr val="CFCAC8"/>
      </a:lt2>
      <a:accent1>
        <a:srgbClr val="A01E4B"/>
      </a:accent1>
      <a:accent2>
        <a:srgbClr val="A09691"/>
      </a:accent2>
      <a:accent3>
        <a:srgbClr val="FF9900"/>
      </a:accent3>
      <a:accent4>
        <a:srgbClr val="0066CC"/>
      </a:accent4>
      <a:accent5>
        <a:srgbClr val="FF6666"/>
      </a:accent5>
      <a:accent6>
        <a:srgbClr val="009900"/>
      </a:accent6>
      <a:hlink>
        <a:srgbClr val="CC6600"/>
      </a:hlink>
      <a:folHlink>
        <a:srgbClr val="FFCC33"/>
      </a:folHlink>
    </a:clrScheme>
    <a:fontScheme name="Rathen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presentatie Rathenau.potx" id="{0E22FE43-B8FE-4CDF-A216-2B88A2C69CEB}" vid="{1236C075-BA97-4194-B993-DE6430DE68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 presentatie Rathenau</Template>
  <TotalTime>2313</TotalTime>
  <Words>448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Rathenau Instituut</vt:lpstr>
      <vt:lpstr>Valued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 en kwaliteit arbeid</dc:title>
  <dc:creator>Roos de Jong</dc:creator>
  <cp:lastModifiedBy>Djurre Das</cp:lastModifiedBy>
  <cp:revision>187</cp:revision>
  <dcterms:created xsi:type="dcterms:W3CDTF">2019-09-04T07:42:18Z</dcterms:created>
  <dcterms:modified xsi:type="dcterms:W3CDTF">2022-10-18T15:26:50Z</dcterms:modified>
</cp:coreProperties>
</file>